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3" r:id="rId2"/>
    <p:sldId id="257" r:id="rId3"/>
    <p:sldId id="258" r:id="rId4"/>
    <p:sldId id="259" r:id="rId5"/>
    <p:sldId id="264" r:id="rId6"/>
    <p:sldId id="260" r:id="rId7"/>
    <p:sldId id="265" r:id="rId8"/>
    <p:sldId id="262" r:id="rId9"/>
    <p:sldId id="266" r:id="rId10"/>
    <p:sldId id="267" r:id="rId11"/>
    <p:sldId id="261" r:id="rId12"/>
  </p:sldIdLst>
  <p:sldSz cx="12192000" cy="6858000"/>
  <p:notesSz cx="7023100" cy="93091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24" autoAdjust="0"/>
    <p:restoredTop sz="94959" autoAdjust="0"/>
  </p:normalViewPr>
  <p:slideViewPr>
    <p:cSldViewPr snapToGrid="0">
      <p:cViewPr varScale="1">
        <p:scale>
          <a:sx n="65" d="100"/>
          <a:sy n="65" d="100"/>
        </p:scale>
        <p:origin x="850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E0E82-7B57-486F-86FB-260672CC33B7}" type="datetimeFigureOut">
              <a:rPr lang="en-US" smtClean="0"/>
              <a:t>9/22/2016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14DA48-DFEE-43C0-B8CB-3C6903876A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1224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E0E82-7B57-486F-86FB-260672CC33B7}" type="datetimeFigureOut">
              <a:rPr lang="en-US" smtClean="0"/>
              <a:t>9/22/2016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14DA48-DFEE-43C0-B8CB-3C6903876A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2021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E0E82-7B57-486F-86FB-260672CC33B7}" type="datetimeFigureOut">
              <a:rPr lang="en-US" smtClean="0"/>
              <a:t>9/22/2016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14DA48-DFEE-43C0-B8CB-3C6903876A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23531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E0E82-7B57-486F-86FB-260672CC33B7}" type="datetimeFigureOut">
              <a:rPr lang="en-US" smtClean="0"/>
              <a:t>9/22/2016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14DA48-DFEE-43C0-B8CB-3C6903876A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9057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E0E82-7B57-486F-86FB-260672CC33B7}" type="datetimeFigureOut">
              <a:rPr lang="en-US" smtClean="0"/>
              <a:t>9/22/2016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14DA48-DFEE-43C0-B8CB-3C6903876A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912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E0E82-7B57-486F-86FB-260672CC33B7}" type="datetimeFigureOut">
              <a:rPr lang="en-US" smtClean="0"/>
              <a:t>9/22/2016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14DA48-DFEE-43C0-B8CB-3C6903876A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7147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E0E82-7B57-486F-86FB-260672CC33B7}" type="datetimeFigureOut">
              <a:rPr lang="en-US" smtClean="0"/>
              <a:t>9/22/2016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14DA48-DFEE-43C0-B8CB-3C6903876A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7769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E0E82-7B57-486F-86FB-260672CC33B7}" type="datetimeFigureOut">
              <a:rPr lang="en-US" smtClean="0"/>
              <a:t>9/22/2016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14DA48-DFEE-43C0-B8CB-3C6903876A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3255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E0E82-7B57-486F-86FB-260672CC33B7}" type="datetimeFigureOut">
              <a:rPr lang="en-US" smtClean="0"/>
              <a:t>9/22/2016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14DA48-DFEE-43C0-B8CB-3C6903876A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6364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E0E82-7B57-486F-86FB-260672CC33B7}" type="datetimeFigureOut">
              <a:rPr lang="en-US" smtClean="0"/>
              <a:t>9/22/2016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14DA48-DFEE-43C0-B8CB-3C6903876A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7897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E0E82-7B57-486F-86FB-260672CC33B7}" type="datetimeFigureOut">
              <a:rPr lang="en-US" smtClean="0"/>
              <a:t>9/22/2016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14DA48-DFEE-43C0-B8CB-3C6903876A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2436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5E0E82-7B57-486F-86FB-260672CC33B7}" type="datetimeFigureOut">
              <a:rPr lang="en-US" smtClean="0"/>
              <a:t>9/22/2016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14DA48-DFEE-43C0-B8CB-3C6903876A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932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2057" y="253477"/>
            <a:ext cx="5011020" cy="697141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28045" b="32991"/>
          <a:stretch/>
        </p:blipFill>
        <p:spPr>
          <a:xfrm>
            <a:off x="159760" y="103207"/>
            <a:ext cx="1905000" cy="7385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79" y="1235774"/>
            <a:ext cx="5715000" cy="3048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357" y="5459290"/>
            <a:ext cx="801565" cy="80156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821" y="5477630"/>
            <a:ext cx="1982939" cy="80889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05893" y="3602091"/>
            <a:ext cx="1566913" cy="152876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81815" y="4154196"/>
            <a:ext cx="1317507" cy="83307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30736" y="5280240"/>
            <a:ext cx="2383756" cy="162181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3457213"/>
            <a:ext cx="2399323" cy="179949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273426" y="5204491"/>
            <a:ext cx="985939" cy="1056364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13"/>
          <a:srcRect l="17731" r="16796"/>
          <a:stretch/>
        </p:blipFill>
        <p:spPr>
          <a:xfrm>
            <a:off x="3452447" y="5295741"/>
            <a:ext cx="1462453" cy="117267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925949" y="2666272"/>
            <a:ext cx="674077" cy="674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3624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Pose Data Type Spaghetti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9876" y="1986085"/>
            <a:ext cx="7307877" cy="4530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0327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6224" y="1393848"/>
            <a:ext cx="9198907" cy="5535869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91671" y="365125"/>
            <a:ext cx="10762129" cy="1325563"/>
          </a:xfrm>
        </p:spPr>
        <p:txBody>
          <a:bodyPr/>
          <a:lstStyle/>
          <a:p>
            <a:r>
              <a:rPr lang="en-US" dirty="0" err="1"/>
              <a:t>Rviz</a:t>
            </a:r>
            <a:r>
              <a:rPr lang="en-US" dirty="0"/>
              <a:t> Bang-bang Simulation of Bolt placement</a:t>
            </a:r>
          </a:p>
        </p:txBody>
      </p:sp>
    </p:spTree>
    <p:extLst>
      <p:ext uri="{BB962C8B-B14F-4D97-AF65-F5344CB8AC3E}">
        <p14:creationId xmlns:p14="http://schemas.microsoft.com/office/powerpoint/2010/main" val="16100022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Added ROS Version Dependency via </a:t>
            </a:r>
            <a:r>
              <a:rPr lang="en-US" dirty="0" err="1"/>
              <a:t>Github</a:t>
            </a:r>
            <a:endParaRPr lang="en-US" dirty="0"/>
          </a:p>
        </p:txBody>
      </p:sp>
      <p:graphicFrame>
        <p:nvGraphicFramePr>
          <p:cNvPr id="17" name="Content Placeholder 16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897011165"/>
              </p:ext>
            </p:extLst>
          </p:nvPr>
        </p:nvGraphicFramePr>
        <p:xfrm>
          <a:off x="838432" y="1714871"/>
          <a:ext cx="3971460" cy="4462092"/>
        </p:xfrm>
        <a:graphic>
          <a:graphicData uri="http://schemas.openxmlformats.org/drawingml/2006/table">
            <a:tbl>
              <a:tblPr/>
              <a:tblGrid>
                <a:gridCol w="1985730">
                  <a:extLst>
                    <a:ext uri="{9D8B030D-6E8A-4147-A177-3AD203B41FA5}">
                      <a16:colId xmlns:a16="http://schemas.microsoft.com/office/drawing/2014/main" val="3946556801"/>
                    </a:ext>
                  </a:extLst>
                </a:gridCol>
                <a:gridCol w="1985730">
                  <a:extLst>
                    <a:ext uri="{9D8B030D-6E8A-4147-A177-3AD203B41FA5}">
                      <a16:colId xmlns:a16="http://schemas.microsoft.com/office/drawing/2014/main" val="1858661395"/>
                    </a:ext>
                  </a:extLst>
                </a:gridCol>
              </a:tblGrid>
              <a:tr h="241741">
                <a:tc>
                  <a:txBody>
                    <a:bodyPr/>
                    <a:lstStyle/>
                    <a:p>
                      <a:r>
                        <a:rPr lang="en-US" sz="700">
                          <a:effectLst/>
                        </a:rPr>
                        <a:t>Package</a:t>
                      </a:r>
                      <a:br>
                        <a:rPr lang="en-US" sz="700">
                          <a:effectLst/>
                        </a:rPr>
                      </a:br>
                      <a:endParaRPr lang="en-US" sz="700">
                        <a:effectLst/>
                      </a:endParaRPr>
                    </a:p>
                  </a:txBody>
                  <a:tcPr marL="34534" marR="34534" marT="17267" marB="1726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700">
                          <a:effectLst/>
                        </a:rPr>
                        <a:t>Version</a:t>
                      </a:r>
                      <a:br>
                        <a:rPr lang="en-US" sz="700">
                          <a:effectLst/>
                        </a:rPr>
                      </a:br>
                      <a:endParaRPr lang="en-US" sz="700">
                        <a:effectLst/>
                      </a:endParaRPr>
                    </a:p>
                  </a:txBody>
                  <a:tcPr marL="34534" marR="34534" marT="17267" marB="1726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6115704"/>
                  </a:ext>
                </a:extLst>
              </a:tr>
              <a:tr h="241741">
                <a:tc>
                  <a:txBody>
                    <a:bodyPr/>
                    <a:lstStyle/>
                    <a:p>
                      <a:r>
                        <a:rPr lang="en-US" sz="700">
                          <a:effectLst/>
                        </a:rPr>
                        <a:t>actionlib</a:t>
                      </a:r>
                      <a:r>
                        <a:rPr lang="en-US" sz="700" i="1">
                          <a:effectLst/>
                        </a:rPr>
                        <a:t>msgs</a:t>
                      </a:r>
                      <a:br>
                        <a:rPr lang="en-US" sz="700" i="1">
                          <a:effectLst/>
                        </a:rPr>
                      </a:br>
                      <a:endParaRPr lang="en-US" sz="700">
                        <a:effectLst/>
                      </a:endParaRPr>
                    </a:p>
                  </a:txBody>
                  <a:tcPr marL="34534" marR="34534" marT="17267" marB="17267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700">
                          <a:effectLst/>
                        </a:rPr>
                        <a:t>1.11.8</a:t>
                      </a:r>
                      <a:br>
                        <a:rPr lang="en-US" sz="700">
                          <a:effectLst/>
                        </a:rPr>
                      </a:br>
                      <a:endParaRPr lang="en-US" sz="700">
                        <a:effectLst/>
                      </a:endParaRPr>
                    </a:p>
                  </a:txBody>
                  <a:tcPr marL="34534" marR="34534" marT="17267" marB="17267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63217977"/>
                  </a:ext>
                </a:extLst>
              </a:tr>
              <a:tr h="241741">
                <a:tc>
                  <a:txBody>
                    <a:bodyPr/>
                    <a:lstStyle/>
                    <a:p>
                      <a:r>
                        <a:rPr lang="en-US" sz="700">
                          <a:effectLst/>
                        </a:rPr>
                        <a:t>catkin</a:t>
                      </a:r>
                      <a:br>
                        <a:rPr lang="en-US" sz="700">
                          <a:effectLst/>
                        </a:rPr>
                      </a:br>
                      <a:endParaRPr lang="en-US" sz="700">
                        <a:effectLst/>
                      </a:endParaRPr>
                    </a:p>
                  </a:txBody>
                  <a:tcPr marL="34534" marR="34534" marT="17267" marB="17267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700" dirty="0">
                          <a:effectLst/>
                        </a:rPr>
                        <a:t>0.6.16</a:t>
                      </a:r>
                      <a:br>
                        <a:rPr lang="en-US" sz="700" dirty="0">
                          <a:effectLst/>
                        </a:rPr>
                      </a:br>
                      <a:endParaRPr lang="en-US" sz="700" dirty="0">
                        <a:effectLst/>
                      </a:endParaRPr>
                    </a:p>
                  </a:txBody>
                  <a:tcPr marL="34534" marR="34534" marT="17267" marB="17267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4465703"/>
                  </a:ext>
                </a:extLst>
              </a:tr>
              <a:tr h="241741">
                <a:tc>
                  <a:txBody>
                    <a:bodyPr/>
                    <a:lstStyle/>
                    <a:p>
                      <a:r>
                        <a:rPr lang="en-US" sz="700">
                          <a:effectLst/>
                        </a:rPr>
                        <a:t>classloader</a:t>
                      </a:r>
                      <a:br>
                        <a:rPr lang="en-US" sz="700">
                          <a:effectLst/>
                        </a:rPr>
                      </a:br>
                      <a:endParaRPr lang="en-US" sz="700">
                        <a:effectLst/>
                      </a:endParaRPr>
                    </a:p>
                  </a:txBody>
                  <a:tcPr marL="34534" marR="34534" marT="17267" marB="17267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700">
                          <a:effectLst/>
                        </a:rPr>
                        <a:t>0.3.1</a:t>
                      </a:r>
                      <a:br>
                        <a:rPr lang="en-US" sz="700">
                          <a:effectLst/>
                        </a:rPr>
                      </a:br>
                      <a:endParaRPr lang="en-US" sz="700">
                        <a:effectLst/>
                      </a:endParaRPr>
                    </a:p>
                  </a:txBody>
                  <a:tcPr marL="34534" marR="34534" marT="17267" marB="17267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1323058"/>
                  </a:ext>
                </a:extLst>
              </a:tr>
              <a:tr h="241741">
                <a:tc>
                  <a:txBody>
                    <a:bodyPr/>
                    <a:lstStyle/>
                    <a:p>
                      <a:r>
                        <a:rPr lang="en-US" sz="700">
                          <a:effectLst/>
                        </a:rPr>
                        <a:t>cpp</a:t>
                      </a:r>
                      <a:r>
                        <a:rPr lang="en-US" sz="700" i="1">
                          <a:effectLst/>
                        </a:rPr>
                        <a:t>common</a:t>
                      </a:r>
                      <a:br>
                        <a:rPr lang="en-US" sz="700" i="1">
                          <a:effectLst/>
                        </a:rPr>
                      </a:br>
                      <a:endParaRPr lang="en-US" sz="700">
                        <a:effectLst/>
                      </a:endParaRPr>
                    </a:p>
                  </a:txBody>
                  <a:tcPr marL="34534" marR="34534" marT="17267" marB="17267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700">
                          <a:effectLst/>
                        </a:rPr>
                        <a:t>0.5.6</a:t>
                      </a:r>
                      <a:br>
                        <a:rPr lang="en-US" sz="700">
                          <a:effectLst/>
                        </a:rPr>
                      </a:br>
                      <a:endParaRPr lang="en-US" sz="700">
                        <a:effectLst/>
                      </a:endParaRPr>
                    </a:p>
                  </a:txBody>
                  <a:tcPr marL="34534" marR="34534" marT="17267" marB="17267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05531465"/>
                  </a:ext>
                </a:extLst>
              </a:tr>
              <a:tr h="241741">
                <a:tc>
                  <a:txBody>
                    <a:bodyPr/>
                    <a:lstStyle/>
                    <a:p>
                      <a:r>
                        <a:rPr lang="en-US" sz="700">
                          <a:effectLst/>
                        </a:rPr>
                        <a:t>eigenconversions</a:t>
                      </a:r>
                      <a:br>
                        <a:rPr lang="en-US" sz="700">
                          <a:effectLst/>
                        </a:rPr>
                      </a:br>
                      <a:endParaRPr lang="en-US" sz="700">
                        <a:effectLst/>
                      </a:endParaRPr>
                    </a:p>
                  </a:txBody>
                  <a:tcPr marL="34534" marR="34534" marT="17267" marB="17267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700" dirty="0">
                          <a:effectLst/>
                        </a:rPr>
                        <a:t>1.11.7</a:t>
                      </a:r>
                      <a:br>
                        <a:rPr lang="en-US" sz="700" dirty="0">
                          <a:effectLst/>
                        </a:rPr>
                      </a:br>
                      <a:endParaRPr lang="en-US" sz="700" dirty="0">
                        <a:effectLst/>
                      </a:endParaRPr>
                    </a:p>
                  </a:txBody>
                  <a:tcPr marL="34534" marR="34534" marT="17267" marB="17267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4825912"/>
                  </a:ext>
                </a:extLst>
              </a:tr>
              <a:tr h="241741">
                <a:tc>
                  <a:txBody>
                    <a:bodyPr/>
                    <a:lstStyle/>
                    <a:p>
                      <a:r>
                        <a:rPr lang="en-US" sz="700">
                          <a:effectLst/>
                        </a:rPr>
                        <a:t>eigen</a:t>
                      </a:r>
                      <a:r>
                        <a:rPr lang="en-US" sz="700" i="1">
                          <a:effectLst/>
                        </a:rPr>
                        <a:t>stl</a:t>
                      </a:r>
                      <a:r>
                        <a:rPr lang="en-US" sz="700">
                          <a:effectLst/>
                        </a:rPr>
                        <a:t>containers</a:t>
                      </a:r>
                      <a:br>
                        <a:rPr lang="en-US" sz="700">
                          <a:effectLst/>
                        </a:rPr>
                      </a:br>
                      <a:endParaRPr lang="en-US" sz="700">
                        <a:effectLst/>
                      </a:endParaRPr>
                    </a:p>
                  </a:txBody>
                  <a:tcPr marL="34534" marR="34534" marT="17267" marB="17267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700">
                          <a:effectLst/>
                        </a:rPr>
                        <a:t>0.1.4</a:t>
                      </a:r>
                      <a:br>
                        <a:rPr lang="en-US" sz="700">
                          <a:effectLst/>
                        </a:rPr>
                      </a:br>
                      <a:endParaRPr lang="en-US" sz="700">
                        <a:effectLst/>
                      </a:endParaRPr>
                    </a:p>
                  </a:txBody>
                  <a:tcPr marL="34534" marR="34534" marT="17267" marB="17267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08916305"/>
                  </a:ext>
                </a:extLst>
              </a:tr>
              <a:tr h="241741">
                <a:tc>
                  <a:txBody>
                    <a:bodyPr/>
                    <a:lstStyle/>
                    <a:p>
                      <a:r>
                        <a:rPr lang="en-US" sz="700">
                          <a:effectLst/>
                        </a:rPr>
                        <a:t>fcl</a:t>
                      </a:r>
                      <a:br>
                        <a:rPr lang="en-US" sz="700">
                          <a:effectLst/>
                        </a:rPr>
                      </a:br>
                      <a:endParaRPr lang="en-US" sz="700">
                        <a:effectLst/>
                      </a:endParaRPr>
                    </a:p>
                  </a:txBody>
                  <a:tcPr marL="34534" marR="34534" marT="17267" marB="17267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700">
                          <a:effectLst/>
                        </a:rPr>
                        <a:t>0.3.2</a:t>
                      </a:r>
                      <a:br>
                        <a:rPr lang="en-US" sz="700">
                          <a:effectLst/>
                        </a:rPr>
                      </a:br>
                      <a:endParaRPr lang="en-US" sz="700">
                        <a:effectLst/>
                      </a:endParaRPr>
                    </a:p>
                  </a:txBody>
                  <a:tcPr marL="34534" marR="34534" marT="17267" marB="17267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4775359"/>
                  </a:ext>
                </a:extLst>
              </a:tr>
              <a:tr h="241741">
                <a:tc>
                  <a:txBody>
                    <a:bodyPr/>
                    <a:lstStyle/>
                    <a:p>
                      <a:r>
                        <a:rPr lang="en-US" sz="700">
                          <a:effectLst/>
                        </a:rPr>
                        <a:t>gencpp</a:t>
                      </a:r>
                      <a:br>
                        <a:rPr lang="en-US" sz="700">
                          <a:effectLst/>
                        </a:rPr>
                      </a:br>
                      <a:endParaRPr lang="en-US" sz="700">
                        <a:effectLst/>
                      </a:endParaRPr>
                    </a:p>
                  </a:txBody>
                  <a:tcPr marL="34534" marR="34534" marT="17267" marB="17267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700">
                          <a:effectLst/>
                        </a:rPr>
                        <a:t>0.5.3</a:t>
                      </a:r>
                      <a:br>
                        <a:rPr lang="en-US" sz="700">
                          <a:effectLst/>
                        </a:rPr>
                      </a:br>
                      <a:endParaRPr lang="en-US" sz="700">
                        <a:effectLst/>
                      </a:endParaRPr>
                    </a:p>
                  </a:txBody>
                  <a:tcPr marL="34534" marR="34534" marT="17267" marB="17267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45799949"/>
                  </a:ext>
                </a:extLst>
              </a:tr>
              <a:tr h="241741">
                <a:tc>
                  <a:txBody>
                    <a:bodyPr/>
                    <a:lstStyle/>
                    <a:p>
                      <a:r>
                        <a:rPr lang="en-US" sz="700">
                          <a:effectLst/>
                        </a:rPr>
                        <a:t>genlisp</a:t>
                      </a:r>
                      <a:br>
                        <a:rPr lang="en-US" sz="700">
                          <a:effectLst/>
                        </a:rPr>
                      </a:br>
                      <a:endParaRPr lang="en-US" sz="700">
                        <a:effectLst/>
                      </a:endParaRPr>
                    </a:p>
                  </a:txBody>
                  <a:tcPr marL="34534" marR="34534" marT="17267" marB="17267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700">
                          <a:effectLst/>
                        </a:rPr>
                        <a:t>0.4.15</a:t>
                      </a:r>
                      <a:br>
                        <a:rPr lang="en-US" sz="700">
                          <a:effectLst/>
                        </a:rPr>
                      </a:br>
                      <a:endParaRPr lang="en-US" sz="700">
                        <a:effectLst/>
                      </a:endParaRPr>
                    </a:p>
                  </a:txBody>
                  <a:tcPr marL="34534" marR="34534" marT="17267" marB="17267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86970214"/>
                  </a:ext>
                </a:extLst>
              </a:tr>
              <a:tr h="241741">
                <a:tc>
                  <a:txBody>
                    <a:bodyPr/>
                    <a:lstStyle/>
                    <a:p>
                      <a:r>
                        <a:rPr lang="en-US" sz="700">
                          <a:effectLst/>
                        </a:rPr>
                        <a:t>genmsg</a:t>
                      </a:r>
                      <a:br>
                        <a:rPr lang="en-US" sz="700">
                          <a:effectLst/>
                        </a:rPr>
                      </a:br>
                      <a:endParaRPr lang="en-US" sz="700">
                        <a:effectLst/>
                      </a:endParaRPr>
                    </a:p>
                  </a:txBody>
                  <a:tcPr marL="34534" marR="34534" marT="17267" marB="17267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700">
                          <a:effectLst/>
                        </a:rPr>
                        <a:t>0.5.6</a:t>
                      </a:r>
                      <a:br>
                        <a:rPr lang="en-US" sz="700">
                          <a:effectLst/>
                        </a:rPr>
                      </a:br>
                      <a:endParaRPr lang="en-US" sz="700">
                        <a:effectLst/>
                      </a:endParaRPr>
                    </a:p>
                  </a:txBody>
                  <a:tcPr marL="34534" marR="34534" marT="17267" marB="17267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84419899"/>
                  </a:ext>
                </a:extLst>
              </a:tr>
              <a:tr h="241741">
                <a:tc>
                  <a:txBody>
                    <a:bodyPr/>
                    <a:lstStyle/>
                    <a:p>
                      <a:r>
                        <a:rPr lang="en-US" sz="700">
                          <a:effectLst/>
                        </a:rPr>
                        <a:t>genpy</a:t>
                      </a:r>
                      <a:br>
                        <a:rPr lang="en-US" sz="700">
                          <a:effectLst/>
                        </a:rPr>
                      </a:br>
                      <a:endParaRPr lang="en-US" sz="700">
                        <a:effectLst/>
                      </a:endParaRPr>
                    </a:p>
                  </a:txBody>
                  <a:tcPr marL="34534" marR="34534" marT="17267" marB="17267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700">
                          <a:effectLst/>
                        </a:rPr>
                        <a:t>0.5.7</a:t>
                      </a:r>
                      <a:br>
                        <a:rPr lang="en-US" sz="700">
                          <a:effectLst/>
                        </a:rPr>
                      </a:br>
                      <a:endParaRPr lang="en-US" sz="700">
                        <a:effectLst/>
                      </a:endParaRPr>
                    </a:p>
                  </a:txBody>
                  <a:tcPr marL="34534" marR="34534" marT="17267" marB="17267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4220572"/>
                  </a:ext>
                </a:extLst>
              </a:tr>
              <a:tr h="241741">
                <a:tc>
                  <a:txBody>
                    <a:bodyPr/>
                    <a:lstStyle/>
                    <a:p>
                      <a:r>
                        <a:rPr lang="en-US" sz="700">
                          <a:effectLst/>
                        </a:rPr>
                        <a:t>geometric</a:t>
                      </a:r>
                      <a:r>
                        <a:rPr lang="en-US" sz="700" i="1">
                          <a:effectLst/>
                        </a:rPr>
                        <a:t>shapes</a:t>
                      </a:r>
                      <a:br>
                        <a:rPr lang="en-US" sz="700" i="1">
                          <a:effectLst/>
                        </a:rPr>
                      </a:br>
                      <a:endParaRPr lang="en-US" sz="700">
                        <a:effectLst/>
                      </a:endParaRPr>
                    </a:p>
                  </a:txBody>
                  <a:tcPr marL="34534" marR="34534" marT="17267" marB="17267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700">
                          <a:effectLst/>
                        </a:rPr>
                        <a:t>0.4.3</a:t>
                      </a:r>
                      <a:br>
                        <a:rPr lang="en-US" sz="700">
                          <a:effectLst/>
                        </a:rPr>
                      </a:br>
                      <a:endParaRPr lang="en-US" sz="700">
                        <a:effectLst/>
                      </a:endParaRPr>
                    </a:p>
                  </a:txBody>
                  <a:tcPr marL="34534" marR="34534" marT="17267" marB="17267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75472092"/>
                  </a:ext>
                </a:extLst>
              </a:tr>
              <a:tr h="241741">
                <a:tc>
                  <a:txBody>
                    <a:bodyPr/>
                    <a:lstStyle/>
                    <a:p>
                      <a:r>
                        <a:rPr lang="en-US" sz="700">
                          <a:effectLst/>
                        </a:rPr>
                        <a:t>geometrymsgs</a:t>
                      </a:r>
                      <a:br>
                        <a:rPr lang="en-US" sz="700">
                          <a:effectLst/>
                        </a:rPr>
                      </a:br>
                      <a:endParaRPr lang="en-US" sz="700">
                        <a:effectLst/>
                      </a:endParaRPr>
                    </a:p>
                  </a:txBody>
                  <a:tcPr marL="34534" marR="34534" marT="17267" marB="17267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700">
                          <a:effectLst/>
                        </a:rPr>
                        <a:t>1.11.8</a:t>
                      </a:r>
                      <a:br>
                        <a:rPr lang="en-US" sz="700">
                          <a:effectLst/>
                        </a:rPr>
                      </a:br>
                      <a:endParaRPr lang="en-US" sz="700">
                        <a:effectLst/>
                      </a:endParaRPr>
                    </a:p>
                  </a:txBody>
                  <a:tcPr marL="34534" marR="34534" marT="17267" marB="17267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9505321"/>
                  </a:ext>
                </a:extLst>
              </a:tr>
              <a:tr h="241741">
                <a:tc>
                  <a:txBody>
                    <a:bodyPr/>
                    <a:lstStyle/>
                    <a:p>
                      <a:r>
                        <a:rPr lang="en-US" sz="700">
                          <a:effectLst/>
                        </a:rPr>
                        <a:t>kdl</a:t>
                      </a:r>
                      <a:r>
                        <a:rPr lang="en-US" sz="700" i="1">
                          <a:effectLst/>
                        </a:rPr>
                        <a:t>parser</a:t>
                      </a:r>
                      <a:br>
                        <a:rPr lang="en-US" sz="700" i="1">
                          <a:effectLst/>
                        </a:rPr>
                      </a:br>
                      <a:endParaRPr lang="en-US" sz="700">
                        <a:effectLst/>
                      </a:endParaRPr>
                    </a:p>
                  </a:txBody>
                  <a:tcPr marL="34534" marR="34534" marT="17267" marB="17267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700">
                          <a:effectLst/>
                        </a:rPr>
                        <a:t>1.11.8</a:t>
                      </a:r>
                      <a:br>
                        <a:rPr lang="en-US" sz="700">
                          <a:effectLst/>
                        </a:rPr>
                      </a:br>
                      <a:endParaRPr lang="en-US" sz="700">
                        <a:effectLst/>
                      </a:endParaRPr>
                    </a:p>
                  </a:txBody>
                  <a:tcPr marL="34534" marR="34534" marT="17267" marB="17267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22731858"/>
                  </a:ext>
                </a:extLst>
              </a:tr>
              <a:tr h="241741">
                <a:tc>
                  <a:txBody>
                    <a:bodyPr/>
                    <a:lstStyle/>
                    <a:p>
                      <a:r>
                        <a:rPr lang="en-US" sz="700">
                          <a:effectLst/>
                        </a:rPr>
                        <a:t>libccd</a:t>
                      </a:r>
                      <a:br>
                        <a:rPr lang="en-US" sz="700">
                          <a:effectLst/>
                        </a:rPr>
                      </a:br>
                      <a:endParaRPr lang="en-US" sz="700">
                        <a:effectLst/>
                      </a:endParaRPr>
                    </a:p>
                  </a:txBody>
                  <a:tcPr marL="34534" marR="34534" marT="17267" marB="17267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700">
                          <a:effectLst/>
                        </a:rPr>
                        <a:t>1.5.0</a:t>
                      </a:r>
                      <a:br>
                        <a:rPr lang="en-US" sz="700">
                          <a:effectLst/>
                        </a:rPr>
                      </a:br>
                      <a:endParaRPr lang="en-US" sz="700">
                        <a:effectLst/>
                      </a:endParaRPr>
                    </a:p>
                  </a:txBody>
                  <a:tcPr marL="34534" marR="34534" marT="17267" marB="17267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9032778"/>
                  </a:ext>
                </a:extLst>
              </a:tr>
              <a:tr h="241741">
                <a:tc>
                  <a:txBody>
                    <a:bodyPr/>
                    <a:lstStyle/>
                    <a:p>
                      <a:r>
                        <a:rPr lang="en-US" sz="700">
                          <a:effectLst/>
                        </a:rPr>
                        <a:t>messagegeneration</a:t>
                      </a:r>
                      <a:br>
                        <a:rPr lang="en-US" sz="700">
                          <a:effectLst/>
                        </a:rPr>
                      </a:br>
                      <a:endParaRPr lang="en-US" sz="700">
                        <a:effectLst/>
                      </a:endParaRPr>
                    </a:p>
                  </a:txBody>
                  <a:tcPr marL="34534" marR="34534" marT="17267" marB="17267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700">
                          <a:effectLst/>
                        </a:rPr>
                        <a:t>0.2.10</a:t>
                      </a:r>
                      <a:br>
                        <a:rPr lang="en-US" sz="700">
                          <a:effectLst/>
                        </a:rPr>
                      </a:br>
                      <a:endParaRPr lang="en-US" sz="700">
                        <a:effectLst/>
                      </a:endParaRPr>
                    </a:p>
                  </a:txBody>
                  <a:tcPr marL="34534" marR="34534" marT="17267" marB="17267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6804589"/>
                  </a:ext>
                </a:extLst>
              </a:tr>
              <a:tr h="241741">
                <a:tc>
                  <a:txBody>
                    <a:bodyPr/>
                    <a:lstStyle/>
                    <a:p>
                      <a:r>
                        <a:rPr lang="en-US" sz="700" dirty="0" err="1">
                          <a:effectLst/>
                        </a:rPr>
                        <a:t>message</a:t>
                      </a:r>
                      <a:r>
                        <a:rPr lang="en-US" sz="700" i="1" dirty="0" err="1">
                          <a:effectLst/>
                        </a:rPr>
                        <a:t>runtime</a:t>
                      </a:r>
                      <a:br>
                        <a:rPr lang="en-US" sz="700" i="1" dirty="0">
                          <a:effectLst/>
                        </a:rPr>
                      </a:br>
                      <a:endParaRPr lang="en-US" sz="700" dirty="0">
                        <a:effectLst/>
                      </a:endParaRPr>
                    </a:p>
                  </a:txBody>
                  <a:tcPr marL="34534" marR="34534" marT="17267" marB="17267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700" dirty="0">
                          <a:effectLst/>
                        </a:rPr>
                        <a:t>0.4.12</a:t>
                      </a:r>
                    </a:p>
                  </a:txBody>
                  <a:tcPr marL="34534" marR="34534" marT="17267" marB="17267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10704822"/>
                  </a:ext>
                </a:extLst>
              </a:tr>
            </a:tbl>
          </a:graphicData>
        </a:graphic>
      </p:graphicFrame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5964114" y="1467953"/>
            <a:ext cx="5181600" cy="4351338"/>
          </a:xfrm>
        </p:spPr>
        <p:txBody>
          <a:bodyPr>
            <a:normAutofit fontScale="32500" lnSpcReduction="20000"/>
          </a:bodyPr>
          <a:lstStyle/>
          <a:p>
            <a:pPr marL="0" indent="0">
              <a:buNone/>
            </a:pPr>
            <a:r>
              <a:rPr lang="en-US" sz="4900" b="1" dirty="0">
                <a:solidFill>
                  <a:srgbClr val="000000"/>
                </a:solidFill>
                <a:latin typeface="helvetica" panose="020B0604020202020204" pitchFamily="34" charset="0"/>
              </a:rPr>
              <a:t>Bash Script</a:t>
            </a:r>
          </a:p>
          <a:p>
            <a:pPr marL="0" indent="0">
              <a:buNone/>
            </a:pPr>
            <a:r>
              <a:rPr lang="en-US" dirty="0"/>
              <a:t>!/bin/bash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# Sorted Package Version Information in simple HTML Table Format</a:t>
            </a:r>
          </a:p>
          <a:p>
            <a:pPr marL="0" indent="0">
              <a:buNone/>
            </a:pPr>
            <a:r>
              <a:rPr lang="en-US" dirty="0"/>
              <a:t># Usage  ./</a:t>
            </a:r>
            <a:r>
              <a:rPr lang="en-US" dirty="0" err="1"/>
              <a:t>versioninfo.bash</a:t>
            </a:r>
            <a:r>
              <a:rPr lang="en-US" dirty="0"/>
              <a:t> </a:t>
            </a:r>
            <a:r>
              <a:rPr lang="en-US" dirty="0" err="1"/>
              <a:t>pkgname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# Assume ROS installed and </a:t>
            </a:r>
            <a:r>
              <a:rPr lang="en-US" dirty="0" err="1"/>
              <a:t>pkg</a:t>
            </a:r>
            <a:r>
              <a:rPr lang="en-US" dirty="0"/>
              <a:t> compiles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pkgs</a:t>
            </a:r>
            <a:r>
              <a:rPr lang="en-US" dirty="0"/>
              <a:t>=`</a:t>
            </a:r>
            <a:r>
              <a:rPr lang="en-US" dirty="0" err="1"/>
              <a:t>rospack</a:t>
            </a:r>
            <a:r>
              <a:rPr lang="en-US" dirty="0"/>
              <a:t> depends $1 |sort `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echo "&lt;HTML&gt;&lt;BODY&gt;"</a:t>
            </a:r>
          </a:p>
          <a:p>
            <a:pPr marL="0" indent="0">
              <a:buNone/>
            </a:pPr>
            <a:r>
              <a:rPr lang="en-US" dirty="0"/>
              <a:t>echo "&lt;h1&gt; " $1 " Package Version Dependencies &lt;/h1&gt;"</a:t>
            </a:r>
          </a:p>
          <a:p>
            <a:pPr marL="0" indent="0">
              <a:buNone/>
            </a:pPr>
            <a:r>
              <a:rPr lang="en-US" dirty="0"/>
              <a:t>echo "&lt;TABLE&gt;"</a:t>
            </a:r>
          </a:p>
          <a:p>
            <a:pPr marL="0" indent="0">
              <a:buNone/>
            </a:pPr>
            <a:r>
              <a:rPr lang="en-US" dirty="0"/>
              <a:t>echo "&lt;TR&gt;&lt;TH&gt;Package&lt;/TH&gt;&lt;TH&gt;Version&lt;/TH&gt;&lt;/TR&gt;"</a:t>
            </a:r>
          </a:p>
          <a:p>
            <a:pPr marL="0" indent="0">
              <a:buNone/>
            </a:pPr>
            <a:r>
              <a:rPr lang="en-US" dirty="0"/>
              <a:t>for </a:t>
            </a:r>
            <a:r>
              <a:rPr lang="en-US" dirty="0" err="1"/>
              <a:t>pkg</a:t>
            </a:r>
            <a:r>
              <a:rPr lang="en-US" dirty="0"/>
              <a:t> in $</a:t>
            </a:r>
            <a:r>
              <a:rPr lang="en-US" dirty="0" err="1"/>
              <a:t>pkgs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do</a:t>
            </a:r>
          </a:p>
          <a:p>
            <a:pPr marL="0" indent="0">
              <a:buNone/>
            </a:pPr>
            <a:r>
              <a:rPr lang="en-US" dirty="0"/>
              <a:t>   </a:t>
            </a:r>
            <a:r>
              <a:rPr lang="en-US" dirty="0" err="1"/>
              <a:t>ver</a:t>
            </a:r>
            <a:r>
              <a:rPr lang="en-US" dirty="0"/>
              <a:t>=`</a:t>
            </a:r>
            <a:r>
              <a:rPr lang="en-US" dirty="0" err="1"/>
              <a:t>rosversion</a:t>
            </a:r>
            <a:r>
              <a:rPr lang="en-US" dirty="0"/>
              <a:t> $</a:t>
            </a:r>
            <a:r>
              <a:rPr lang="en-US" dirty="0" err="1"/>
              <a:t>pkg</a:t>
            </a:r>
            <a:r>
              <a:rPr lang="en-US" dirty="0"/>
              <a:t> `</a:t>
            </a:r>
          </a:p>
          <a:p>
            <a:pPr marL="0" indent="0">
              <a:buNone/>
            </a:pPr>
            <a:r>
              <a:rPr lang="en-US" dirty="0"/>
              <a:t>   echo  "&lt;TR&gt;&lt;TD&gt; $</a:t>
            </a:r>
            <a:r>
              <a:rPr lang="en-US" dirty="0" err="1"/>
              <a:t>pkg</a:t>
            </a:r>
            <a:r>
              <a:rPr lang="en-US" dirty="0"/>
              <a:t> &lt;/TD&gt;&lt;TD&gt;  $</a:t>
            </a:r>
            <a:r>
              <a:rPr lang="en-US" dirty="0" err="1"/>
              <a:t>ver</a:t>
            </a:r>
            <a:r>
              <a:rPr lang="en-US" dirty="0"/>
              <a:t> &lt;/TD&gt;&lt;/TR&gt;"</a:t>
            </a:r>
          </a:p>
          <a:p>
            <a:pPr marL="0" indent="0">
              <a:buNone/>
            </a:pPr>
            <a:r>
              <a:rPr lang="en-US" dirty="0"/>
              <a:t>done</a:t>
            </a:r>
          </a:p>
          <a:p>
            <a:pPr marL="0" indent="0">
              <a:buNone/>
            </a:pPr>
            <a:r>
              <a:rPr lang="en-US" dirty="0"/>
              <a:t>echo "&lt;/TABLE&gt;&lt;/BODY&gt;&lt;/HTML&gt;"</a:t>
            </a:r>
          </a:p>
          <a:p>
            <a:endParaRPr lang="en-US" dirty="0"/>
          </a:p>
        </p:txBody>
      </p:sp>
      <p:sp>
        <p:nvSpPr>
          <p:cNvPr id="18" name="Rectangle 6"/>
          <p:cNvSpPr>
            <a:spLocks noChangeArrowheads="1"/>
          </p:cNvSpPr>
          <p:nvPr/>
        </p:nvSpPr>
        <p:spPr bwMode="auto">
          <a:xfrm>
            <a:off x="750276" y="146795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Package Version Dependencies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14407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Added ROS Message Definitions via </a:t>
            </a:r>
            <a:r>
              <a:rPr lang="en-US" b="1" dirty="0" err="1"/>
              <a:t>Github</a:t>
            </a:r>
            <a:endParaRPr lang="en-US" dirty="0"/>
          </a:p>
        </p:txBody>
      </p:sp>
      <p:graphicFrame>
        <p:nvGraphicFramePr>
          <p:cNvPr id="17" name="Content Placeholder 16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361710156"/>
              </p:ext>
            </p:extLst>
          </p:nvPr>
        </p:nvGraphicFramePr>
        <p:xfrm>
          <a:off x="439271" y="4941732"/>
          <a:ext cx="5181600" cy="1916268"/>
        </p:xfrm>
        <a:graphic>
          <a:graphicData uri="http://schemas.openxmlformats.org/drawingml/2006/table">
            <a:tbl>
              <a:tblPr/>
              <a:tblGrid>
                <a:gridCol w="1727200">
                  <a:extLst>
                    <a:ext uri="{9D8B030D-6E8A-4147-A177-3AD203B41FA5}">
                      <a16:colId xmlns:a16="http://schemas.microsoft.com/office/drawing/2014/main" val="3365548223"/>
                    </a:ext>
                  </a:extLst>
                </a:gridCol>
                <a:gridCol w="1727200">
                  <a:extLst>
                    <a:ext uri="{9D8B030D-6E8A-4147-A177-3AD203B41FA5}">
                      <a16:colId xmlns:a16="http://schemas.microsoft.com/office/drawing/2014/main" val="980785846"/>
                    </a:ext>
                  </a:extLst>
                </a:gridCol>
                <a:gridCol w="1727200">
                  <a:extLst>
                    <a:ext uri="{9D8B030D-6E8A-4147-A177-3AD203B41FA5}">
                      <a16:colId xmlns:a16="http://schemas.microsoft.com/office/drawing/2014/main" val="1981196375"/>
                    </a:ext>
                  </a:extLst>
                </a:gridCol>
              </a:tblGrid>
              <a:tr h="315402"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Type</a:t>
                      </a:r>
                      <a:br>
                        <a:rPr lang="en-US" sz="900">
                          <a:effectLst/>
                        </a:rPr>
                      </a:br>
                      <a:endParaRPr lang="en-US" sz="900">
                        <a:effectLst/>
                      </a:endParaRPr>
                    </a:p>
                  </a:txBody>
                  <a:tcPr marL="45057" marR="45057" marT="22529" marB="2252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Name</a:t>
                      </a:r>
                      <a:br>
                        <a:rPr lang="en-US" sz="900">
                          <a:effectLst/>
                        </a:rPr>
                      </a:br>
                      <a:endParaRPr lang="en-US" sz="900">
                        <a:effectLst/>
                      </a:endParaRPr>
                    </a:p>
                  </a:txBody>
                  <a:tcPr marL="45057" marR="45057" marT="22529" marB="2252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Comment</a:t>
                      </a:r>
                      <a:br>
                        <a:rPr lang="en-US" sz="900">
                          <a:effectLst/>
                        </a:rPr>
                      </a:br>
                      <a:endParaRPr lang="en-US" sz="900">
                        <a:effectLst/>
                      </a:endParaRPr>
                    </a:p>
                  </a:txBody>
                  <a:tcPr marL="45057" marR="45057" marT="22529" marB="2252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54807423"/>
                  </a:ext>
                </a:extLst>
              </a:tr>
              <a:tr h="315402"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uint8</a:t>
                      </a:r>
                      <a:br>
                        <a:rPr lang="en-US" sz="900" dirty="0">
                          <a:effectLst/>
                        </a:rPr>
                      </a:br>
                      <a:endParaRPr lang="en-US" sz="900" dirty="0">
                        <a:effectLst/>
                      </a:endParaRPr>
                    </a:p>
                  </a:txBody>
                  <a:tcPr marL="45057" marR="45057" marT="22529" marB="22529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done=0</a:t>
                      </a:r>
                      <a:br>
                        <a:rPr lang="en-US" sz="900">
                          <a:effectLst/>
                        </a:rPr>
                      </a:br>
                      <a:endParaRPr lang="en-US" sz="900">
                        <a:effectLst/>
                      </a:endParaRPr>
                    </a:p>
                  </a:txBody>
                  <a:tcPr marL="45057" marR="45057" marT="22529" marB="22529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 sz="900">
                          <a:effectLst/>
                        </a:rPr>
                      </a:br>
                      <a:endParaRPr lang="en-US" sz="900">
                        <a:effectLst/>
                      </a:endParaRPr>
                    </a:p>
                  </a:txBody>
                  <a:tcPr marL="45057" marR="45057" marT="22529" marB="22529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11151824"/>
                  </a:ext>
                </a:extLst>
              </a:tr>
              <a:tr h="315402"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uint8</a:t>
                      </a:r>
                      <a:br>
                        <a:rPr lang="en-US" sz="900">
                          <a:effectLst/>
                        </a:rPr>
                      </a:br>
                      <a:endParaRPr lang="en-US" sz="900">
                        <a:effectLst/>
                      </a:endParaRPr>
                    </a:p>
                  </a:txBody>
                  <a:tcPr marL="45057" marR="45057" marT="22529" marB="22529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error=1</a:t>
                      </a:r>
                      <a:br>
                        <a:rPr lang="en-US" sz="900">
                          <a:effectLst/>
                        </a:rPr>
                      </a:br>
                      <a:endParaRPr lang="en-US" sz="900">
                        <a:effectLst/>
                      </a:endParaRPr>
                    </a:p>
                  </a:txBody>
                  <a:tcPr marL="45057" marR="45057" marT="22529" marB="22529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 sz="900">
                          <a:effectLst/>
                        </a:rPr>
                      </a:br>
                      <a:endParaRPr lang="en-US" sz="900">
                        <a:effectLst/>
                      </a:endParaRPr>
                    </a:p>
                  </a:txBody>
                  <a:tcPr marL="45057" marR="45057" marT="22529" marB="22529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1215683"/>
                  </a:ext>
                </a:extLst>
              </a:tr>
              <a:tr h="315402"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uint8</a:t>
                      </a:r>
                      <a:br>
                        <a:rPr lang="en-US" sz="900">
                          <a:effectLst/>
                        </a:rPr>
                      </a:br>
                      <a:endParaRPr lang="en-US" sz="900">
                        <a:effectLst/>
                      </a:endParaRPr>
                    </a:p>
                  </a:txBody>
                  <a:tcPr marL="45057" marR="45057" marT="22529" marB="22529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working=2</a:t>
                      </a:r>
                      <a:br>
                        <a:rPr lang="en-US" sz="900" dirty="0">
                          <a:effectLst/>
                        </a:rPr>
                      </a:br>
                      <a:endParaRPr lang="en-US" sz="900" dirty="0">
                        <a:effectLst/>
                      </a:endParaRPr>
                    </a:p>
                  </a:txBody>
                  <a:tcPr marL="45057" marR="45057" marT="22529" marB="22529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 sz="900" dirty="0">
                          <a:effectLst/>
                        </a:rPr>
                      </a:br>
                      <a:endParaRPr lang="en-US" sz="900" dirty="0">
                        <a:effectLst/>
                      </a:endParaRPr>
                    </a:p>
                  </a:txBody>
                  <a:tcPr marL="45057" marR="45057" marT="22529" marB="22529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6488724"/>
                  </a:ext>
                </a:extLst>
              </a:tr>
              <a:tr h="315402"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std</a:t>
                      </a:r>
                      <a:r>
                        <a:rPr lang="en-US" sz="900" i="1">
                          <a:effectLst/>
                        </a:rPr>
                        <a:t>msgs/Header</a:t>
                      </a:r>
                      <a:br>
                        <a:rPr lang="en-US" sz="900" i="1">
                          <a:effectLst/>
                        </a:rPr>
                      </a:br>
                      <a:endParaRPr lang="en-US" sz="900">
                        <a:effectLst/>
                      </a:endParaRPr>
                    </a:p>
                  </a:txBody>
                  <a:tcPr marL="45057" marR="45057" marT="22529" marB="22529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header</a:t>
                      </a:r>
                      <a:br>
                        <a:rPr lang="en-US" sz="900">
                          <a:effectLst/>
                        </a:rPr>
                      </a:br>
                      <a:endParaRPr lang="en-US" sz="900">
                        <a:effectLst/>
                      </a:endParaRPr>
                    </a:p>
                  </a:txBody>
                  <a:tcPr marL="45057" marR="45057" marT="22529" marB="22529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 sz="900">
                          <a:effectLst/>
                        </a:rPr>
                      </a:br>
                      <a:endParaRPr lang="en-US" sz="900">
                        <a:effectLst/>
                      </a:endParaRPr>
                    </a:p>
                  </a:txBody>
                  <a:tcPr marL="45057" marR="45057" marT="22529" marB="22529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0150043"/>
                  </a:ext>
                </a:extLst>
              </a:tr>
              <a:tr h="315402">
                <a:tc>
                  <a:txBody>
                    <a:bodyPr/>
                    <a:lstStyle/>
                    <a:p>
                      <a:pPr algn="l"/>
                      <a:r>
                        <a:rPr lang="en-US" sz="900" b="0" i="0">
                          <a:solidFill>
                            <a:srgbClr val="000000"/>
                          </a:solidFill>
                          <a:effectLst/>
                          <a:latin typeface="helvetica" panose="020B0604020202020204" pitchFamily="34" charset="0"/>
                        </a:rPr>
                        <a:t>uint32</a:t>
                      </a:r>
                      <a:br>
                        <a:rPr lang="en-US" sz="900" b="0" i="0">
                          <a:solidFill>
                            <a:srgbClr val="000000"/>
                          </a:solidFill>
                          <a:effectLst/>
                          <a:latin typeface="helvetica" panose="020B0604020202020204" pitchFamily="34" charset="0"/>
                        </a:rPr>
                      </a:br>
                      <a:endParaRPr lang="en-US" sz="900" b="0" i="0">
                        <a:solidFill>
                          <a:srgbClr val="000000"/>
                        </a:solidFill>
                        <a:effectLst/>
                        <a:latin typeface="helvetica" panose="020B0604020202020204" pitchFamily="34" charset="0"/>
                      </a:endParaRPr>
                    </a:p>
                  </a:txBody>
                  <a:tcPr marL="45057" marR="45057" marT="22529" marB="22529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b="0" i="0">
                          <a:solidFill>
                            <a:srgbClr val="000000"/>
                          </a:solidFill>
                          <a:effectLst/>
                          <a:latin typeface="helvetica" panose="020B0604020202020204" pitchFamily="34" charset="0"/>
                        </a:rPr>
                        <a:t>seq</a:t>
                      </a:r>
                      <a:br>
                        <a:rPr lang="en-US" sz="900" b="0" i="0">
                          <a:solidFill>
                            <a:srgbClr val="000000"/>
                          </a:solidFill>
                          <a:effectLst/>
                          <a:latin typeface="helvetica" panose="020B0604020202020204" pitchFamily="34" charset="0"/>
                        </a:rPr>
                      </a:br>
                      <a:endParaRPr lang="en-US" sz="900" b="0" i="0">
                        <a:solidFill>
                          <a:srgbClr val="000000"/>
                        </a:solidFill>
                        <a:effectLst/>
                        <a:latin typeface="helvetica" panose="020B0604020202020204" pitchFamily="34" charset="0"/>
                      </a:endParaRPr>
                    </a:p>
                  </a:txBody>
                  <a:tcPr marL="45057" marR="45057" marT="22529" marB="22529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057" marR="45057" marT="22529" marB="22529">
                    <a:lnL>
                      <a:noFill/>
                    </a:lnL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349871883"/>
                  </a:ext>
                </a:extLst>
              </a:tr>
            </a:tbl>
          </a:graphicData>
        </a:graphic>
      </p:graphicFrame>
      <p:graphicFrame>
        <p:nvGraphicFramePr>
          <p:cNvPr id="19" name="Content Placeholder 18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143018293"/>
              </p:ext>
            </p:extLst>
          </p:nvPr>
        </p:nvGraphicFramePr>
        <p:xfrm>
          <a:off x="439271" y="1615900"/>
          <a:ext cx="5181600" cy="3193780"/>
        </p:xfrm>
        <a:graphic>
          <a:graphicData uri="http://schemas.openxmlformats.org/drawingml/2006/table">
            <a:tbl>
              <a:tblPr/>
              <a:tblGrid>
                <a:gridCol w="1727200">
                  <a:extLst>
                    <a:ext uri="{9D8B030D-6E8A-4147-A177-3AD203B41FA5}">
                      <a16:colId xmlns:a16="http://schemas.microsoft.com/office/drawing/2014/main" val="141069685"/>
                    </a:ext>
                  </a:extLst>
                </a:gridCol>
                <a:gridCol w="1727200">
                  <a:extLst>
                    <a:ext uri="{9D8B030D-6E8A-4147-A177-3AD203B41FA5}">
                      <a16:colId xmlns:a16="http://schemas.microsoft.com/office/drawing/2014/main" val="159491733"/>
                    </a:ext>
                  </a:extLst>
                </a:gridCol>
                <a:gridCol w="1727200">
                  <a:extLst>
                    <a:ext uri="{9D8B030D-6E8A-4147-A177-3AD203B41FA5}">
                      <a16:colId xmlns:a16="http://schemas.microsoft.com/office/drawing/2014/main" val="3966646346"/>
                    </a:ext>
                  </a:extLst>
                </a:gridCol>
              </a:tblGrid>
              <a:tr h="315402"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Type</a:t>
                      </a:r>
                      <a:br>
                        <a:rPr lang="en-US" sz="900">
                          <a:effectLst/>
                        </a:rPr>
                      </a:br>
                      <a:endParaRPr lang="en-US" sz="900">
                        <a:effectLst/>
                      </a:endParaRPr>
                    </a:p>
                  </a:txBody>
                  <a:tcPr marL="45057" marR="45057" marT="22529" marB="2252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Name</a:t>
                      </a:r>
                      <a:br>
                        <a:rPr lang="en-US" sz="900">
                          <a:effectLst/>
                        </a:rPr>
                      </a:br>
                      <a:endParaRPr lang="en-US" sz="900">
                        <a:effectLst/>
                      </a:endParaRPr>
                    </a:p>
                  </a:txBody>
                  <a:tcPr marL="45057" marR="45057" marT="22529" marB="2252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Comment</a:t>
                      </a:r>
                      <a:br>
                        <a:rPr lang="en-US" sz="900">
                          <a:effectLst/>
                        </a:rPr>
                      </a:br>
                      <a:endParaRPr lang="en-US" sz="900">
                        <a:effectLst/>
                      </a:endParaRPr>
                    </a:p>
                  </a:txBody>
                  <a:tcPr marL="45057" marR="45057" marT="22529" marB="2252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85919198"/>
                  </a:ext>
                </a:extLst>
              </a:tr>
              <a:tr h="315402"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uint8</a:t>
                      </a:r>
                      <a:br>
                        <a:rPr lang="en-US" sz="900">
                          <a:effectLst/>
                        </a:rPr>
                      </a:br>
                      <a:endParaRPr lang="en-US" sz="900">
                        <a:effectLst/>
                      </a:endParaRPr>
                    </a:p>
                  </a:txBody>
                  <a:tcPr marL="45057" marR="45057" marT="22529" marB="22529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initCanon=1</a:t>
                      </a:r>
                      <a:br>
                        <a:rPr lang="en-US" sz="900">
                          <a:effectLst/>
                        </a:rPr>
                      </a:br>
                      <a:endParaRPr lang="en-US" sz="900">
                        <a:effectLst/>
                      </a:endParaRPr>
                    </a:p>
                  </a:txBody>
                  <a:tcPr marL="45057" marR="45057" marT="22529" marB="22529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 sz="900" dirty="0">
                          <a:effectLst/>
                        </a:rPr>
                      </a:br>
                      <a:endParaRPr lang="en-US" sz="900" dirty="0">
                        <a:effectLst/>
                      </a:endParaRPr>
                    </a:p>
                  </a:txBody>
                  <a:tcPr marL="45057" marR="45057" marT="22529" marB="22529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32899931"/>
                  </a:ext>
                </a:extLst>
              </a:tr>
              <a:tr h="315402"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uint8</a:t>
                      </a:r>
                      <a:br>
                        <a:rPr lang="en-US" sz="900">
                          <a:effectLst/>
                        </a:rPr>
                      </a:br>
                      <a:endParaRPr lang="en-US" sz="900">
                        <a:effectLst/>
                      </a:endParaRPr>
                    </a:p>
                  </a:txBody>
                  <a:tcPr marL="45057" marR="45057" marT="22529" marB="22529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endCanon=2</a:t>
                      </a:r>
                      <a:br>
                        <a:rPr lang="en-US" sz="900">
                          <a:effectLst/>
                        </a:rPr>
                      </a:br>
                      <a:endParaRPr lang="en-US" sz="900">
                        <a:effectLst/>
                      </a:endParaRPr>
                    </a:p>
                  </a:txBody>
                  <a:tcPr marL="45057" marR="45057" marT="22529" marB="22529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 sz="900" dirty="0">
                          <a:effectLst/>
                        </a:rPr>
                      </a:br>
                      <a:endParaRPr lang="en-US" sz="900" dirty="0">
                        <a:effectLst/>
                      </a:endParaRPr>
                    </a:p>
                  </a:txBody>
                  <a:tcPr marL="45057" marR="45057" marT="22529" marB="22529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02123381"/>
                  </a:ext>
                </a:extLst>
              </a:tr>
              <a:tr h="315402"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uint8</a:t>
                      </a:r>
                      <a:br>
                        <a:rPr lang="en-US" sz="900">
                          <a:effectLst/>
                        </a:rPr>
                      </a:br>
                      <a:endParaRPr lang="en-US" sz="900">
                        <a:effectLst/>
                      </a:endParaRPr>
                    </a:p>
                  </a:txBody>
                  <a:tcPr marL="45057" marR="45057" marT="22529" marB="22529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actuatejoints=3</a:t>
                      </a:r>
                      <a:br>
                        <a:rPr lang="en-US" sz="900">
                          <a:effectLst/>
                        </a:rPr>
                      </a:br>
                      <a:endParaRPr lang="en-US" sz="900">
                        <a:effectLst/>
                      </a:endParaRPr>
                    </a:p>
                  </a:txBody>
                  <a:tcPr marL="45057" marR="45057" marT="22529" marB="22529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 sz="900">
                          <a:effectLst/>
                        </a:rPr>
                      </a:br>
                      <a:endParaRPr lang="en-US" sz="900">
                        <a:effectLst/>
                      </a:endParaRPr>
                    </a:p>
                  </a:txBody>
                  <a:tcPr marL="45057" marR="45057" marT="22529" marB="22529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475640"/>
                  </a:ext>
                </a:extLst>
              </a:tr>
              <a:tr h="315402"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uint8</a:t>
                      </a:r>
                      <a:br>
                        <a:rPr lang="en-US" sz="900" dirty="0">
                          <a:effectLst/>
                        </a:rPr>
                      </a:br>
                      <a:endParaRPr lang="en-US" sz="900" dirty="0">
                        <a:effectLst/>
                      </a:endParaRPr>
                    </a:p>
                  </a:txBody>
                  <a:tcPr marL="45057" marR="45057" marT="22529" marB="22529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moveto=4</a:t>
                      </a:r>
                      <a:br>
                        <a:rPr lang="en-US" sz="900">
                          <a:effectLst/>
                        </a:rPr>
                      </a:br>
                      <a:endParaRPr lang="en-US" sz="900">
                        <a:effectLst/>
                      </a:endParaRPr>
                    </a:p>
                  </a:txBody>
                  <a:tcPr marL="45057" marR="45057" marT="22529" marB="22529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 sz="900" dirty="0">
                          <a:effectLst/>
                        </a:rPr>
                      </a:br>
                      <a:endParaRPr lang="en-US" sz="900" dirty="0">
                        <a:effectLst/>
                      </a:endParaRPr>
                    </a:p>
                  </a:txBody>
                  <a:tcPr marL="45057" marR="45057" marT="22529" marB="22529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64135138"/>
                  </a:ext>
                </a:extLst>
              </a:tr>
              <a:tr h="315402"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uint8</a:t>
                      </a:r>
                      <a:br>
                        <a:rPr lang="en-US" sz="900">
                          <a:effectLst/>
                        </a:rPr>
                      </a:br>
                      <a:endParaRPr lang="en-US" sz="900">
                        <a:effectLst/>
                      </a:endParaRPr>
                    </a:p>
                  </a:txBody>
                  <a:tcPr marL="45057" marR="45057" marT="22529" marB="22529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dwell=5</a:t>
                      </a:r>
                      <a:br>
                        <a:rPr lang="en-US" sz="900">
                          <a:effectLst/>
                        </a:rPr>
                      </a:br>
                      <a:endParaRPr lang="en-US" sz="900">
                        <a:effectLst/>
                      </a:endParaRPr>
                    </a:p>
                  </a:txBody>
                  <a:tcPr marL="45057" marR="45057" marT="22529" marB="22529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 sz="900">
                          <a:effectLst/>
                        </a:rPr>
                      </a:br>
                      <a:endParaRPr lang="en-US" sz="900">
                        <a:effectLst/>
                      </a:endParaRPr>
                    </a:p>
                  </a:txBody>
                  <a:tcPr marL="45057" marR="45057" marT="22529" marB="22529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87451977"/>
                  </a:ext>
                </a:extLst>
              </a:tr>
              <a:tr h="315402"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uint8</a:t>
                      </a:r>
                      <a:br>
                        <a:rPr lang="en-US" sz="900">
                          <a:effectLst/>
                        </a:rPr>
                      </a:br>
                      <a:endParaRPr lang="en-US" sz="900">
                        <a:effectLst/>
                      </a:endParaRPr>
                    </a:p>
                  </a:txBody>
                  <a:tcPr marL="45057" marR="45057" marT="22529" marB="22529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message=6</a:t>
                      </a:r>
                      <a:br>
                        <a:rPr lang="en-US" sz="900">
                          <a:effectLst/>
                        </a:rPr>
                      </a:br>
                      <a:endParaRPr lang="en-US" sz="900">
                        <a:effectLst/>
                      </a:endParaRPr>
                    </a:p>
                  </a:txBody>
                  <a:tcPr marL="45057" marR="45057" marT="22529" marB="22529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 sz="900">
                          <a:effectLst/>
                        </a:rPr>
                      </a:br>
                      <a:endParaRPr lang="en-US" sz="900">
                        <a:effectLst/>
                      </a:endParaRPr>
                    </a:p>
                  </a:txBody>
                  <a:tcPr marL="45057" marR="45057" marT="22529" marB="22529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36102502"/>
                  </a:ext>
                </a:extLst>
              </a:tr>
              <a:tr h="315402"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uint8</a:t>
                      </a:r>
                      <a:br>
                        <a:rPr lang="en-US" sz="900">
                          <a:effectLst/>
                        </a:rPr>
                      </a:br>
                      <a:endParaRPr lang="en-US" sz="900">
                        <a:effectLst/>
                      </a:endParaRPr>
                    </a:p>
                  </a:txBody>
                  <a:tcPr marL="45057" marR="45057" marT="22529" marB="22529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moveThroughTo=7</a:t>
                      </a:r>
                      <a:br>
                        <a:rPr lang="en-US" sz="900">
                          <a:effectLst/>
                        </a:rPr>
                      </a:br>
                      <a:endParaRPr lang="en-US" sz="900">
                        <a:effectLst/>
                      </a:endParaRPr>
                    </a:p>
                  </a:txBody>
                  <a:tcPr marL="45057" marR="45057" marT="22529" marB="22529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 sz="900">
                          <a:effectLst/>
                        </a:rPr>
                      </a:br>
                      <a:endParaRPr lang="en-US" sz="900">
                        <a:effectLst/>
                      </a:endParaRPr>
                    </a:p>
                  </a:txBody>
                  <a:tcPr marL="45057" marR="45057" marT="22529" marB="22529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21963174"/>
                  </a:ext>
                </a:extLst>
              </a:tr>
              <a:tr h="315402"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uint8</a:t>
                      </a:r>
                      <a:br>
                        <a:rPr lang="en-US" sz="900">
                          <a:effectLst/>
                        </a:rPr>
                      </a:br>
                      <a:endParaRPr lang="en-US" sz="900">
                        <a:effectLst/>
                      </a:endParaRPr>
                    </a:p>
                  </a:txBody>
                  <a:tcPr marL="45057" marR="45057" marT="22529" marB="22529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setCoordinatedMotion=8</a:t>
                      </a:r>
                      <a:br>
                        <a:rPr lang="en-US" sz="900">
                          <a:effectLst/>
                        </a:rPr>
                      </a:br>
                      <a:endParaRPr lang="en-US" sz="900">
                        <a:effectLst/>
                      </a:endParaRPr>
                    </a:p>
                  </a:txBody>
                  <a:tcPr marL="45057" marR="45057" marT="22529" marB="22529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 sz="900">
                          <a:effectLst/>
                        </a:rPr>
                      </a:br>
                      <a:endParaRPr lang="en-US" sz="900">
                        <a:effectLst/>
                      </a:endParaRPr>
                    </a:p>
                  </a:txBody>
                  <a:tcPr marL="45057" marR="45057" marT="22529" marB="22529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14767129"/>
                  </a:ext>
                </a:extLst>
              </a:tr>
              <a:tr h="315402"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uint8</a:t>
                      </a:r>
                      <a:br>
                        <a:rPr lang="en-US" sz="900">
                          <a:effectLst/>
                        </a:rPr>
                      </a:br>
                      <a:endParaRPr lang="en-US" sz="900">
                        <a:effectLst/>
                      </a:endParaRPr>
                    </a:p>
                  </a:txBody>
                  <a:tcPr marL="45057" marR="45057" marT="22529" marB="22529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stopMotion=9</a:t>
                      </a:r>
                    </a:p>
                  </a:txBody>
                  <a:tcPr marL="45057" marR="45057" marT="22529" marB="22529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057" marR="45057" marT="22529" marB="22529">
                    <a:lnL>
                      <a:noFill/>
                    </a:lnL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13411059"/>
                  </a:ext>
                </a:extLst>
              </a:tr>
            </a:tbl>
          </a:graphicData>
        </a:graphic>
      </p:graphicFrame>
      <p:sp>
        <p:nvSpPr>
          <p:cNvPr id="18" name="Rectangle 7"/>
          <p:cNvSpPr>
            <a:spLocks noChangeArrowheads="1"/>
          </p:cNvSpPr>
          <p:nvPr/>
        </p:nvSpPr>
        <p:spPr bwMode="auto">
          <a:xfrm>
            <a:off x="439271" y="4679227"/>
            <a:ext cx="4069080" cy="5078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5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nistcrcl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/</a:t>
            </a:r>
            <a:r>
              <a:rPr kumimoji="0" lang="en-US" altLang="en-US" sz="15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CrclStatusMsg</a:t>
            </a:r>
            <a:endParaRPr kumimoji="0" lang="en-US" altLang="en-US" sz="15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" name="Rectangle 8"/>
          <p:cNvSpPr>
            <a:spLocks noChangeArrowheads="1"/>
          </p:cNvSpPr>
          <p:nvPr/>
        </p:nvSpPr>
        <p:spPr bwMode="auto">
          <a:xfrm>
            <a:off x="439271" y="1027558"/>
            <a:ext cx="3083858" cy="9084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238050" rIns="0" bIns="15870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5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nistcrcl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/</a:t>
            </a:r>
            <a:r>
              <a:rPr kumimoji="0" lang="en-US" altLang="en-US" sz="15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CrclCommandMsg</a:t>
            </a:r>
            <a:endParaRPr kumimoji="0" lang="en-US" altLang="en-US" sz="15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helvetica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2"/>
          <a:srcRect r="50895"/>
          <a:stretch/>
        </p:blipFill>
        <p:spPr>
          <a:xfrm>
            <a:off x="6348041" y="1690226"/>
            <a:ext cx="4042054" cy="3251506"/>
          </a:xfrm>
          <a:prstGeom prst="rect">
            <a:avLst/>
          </a:prstGeom>
        </p:spPr>
      </p:pic>
      <p:sp>
        <p:nvSpPr>
          <p:cNvPr id="24" name="Rectangle 8"/>
          <p:cNvSpPr>
            <a:spLocks noChangeArrowheads="1"/>
          </p:cNvSpPr>
          <p:nvPr/>
        </p:nvSpPr>
        <p:spPr bwMode="auto">
          <a:xfrm>
            <a:off x="6348041" y="1059231"/>
            <a:ext cx="3083858" cy="6314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238050" rIns="0" bIns="15870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Pytho</a:t>
            </a:r>
            <a:r>
              <a:rPr lang="en-US" altLang="en-US" sz="1500" b="1" dirty="0">
                <a:solidFill>
                  <a:srgbClr val="000000"/>
                </a:solidFill>
                <a:latin typeface="helvetica" panose="020B0604020202020204" pitchFamily="34" charset="0"/>
              </a:rPr>
              <a:t>n Program 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41486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Added Gripper to Fanuc Robot in URDF –</a:t>
            </a:r>
            <a:br>
              <a:rPr lang="en-US" dirty="0"/>
            </a:br>
            <a:r>
              <a:rPr lang="en-US" dirty="0"/>
              <a:t>and </a:t>
            </a:r>
            <a:r>
              <a:rPr lang="en-US" dirty="0" err="1"/>
              <a:t>Rviz</a:t>
            </a:r>
            <a:r>
              <a:rPr lang="en-US" dirty="0"/>
              <a:t> display as byproduct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815" y="1932068"/>
            <a:ext cx="10234736" cy="4477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7600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15508" y="365125"/>
            <a:ext cx="7438292" cy="1325563"/>
          </a:xfrm>
        </p:spPr>
        <p:txBody>
          <a:bodyPr/>
          <a:lstStyle/>
          <a:p>
            <a:r>
              <a:rPr lang="en-US" dirty="0"/>
              <a:t>Fanuc and </a:t>
            </a:r>
            <a:r>
              <a:rPr lang="en-US" dirty="0" err="1"/>
              <a:t>Robotiq</a:t>
            </a:r>
            <a:r>
              <a:rPr lang="en-US" dirty="0"/>
              <a:t> URDF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38" r="25193" b="22222"/>
          <a:stretch/>
        </p:blipFill>
        <p:spPr>
          <a:xfrm>
            <a:off x="504093" y="82060"/>
            <a:ext cx="2731477" cy="677594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704" b="-6379"/>
          <a:stretch/>
        </p:blipFill>
        <p:spPr>
          <a:xfrm>
            <a:off x="2821460" y="1793628"/>
            <a:ext cx="8702324" cy="4689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5306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Added Bolt and </a:t>
            </a:r>
            <a:r>
              <a:rPr lang="en-US" dirty="0" err="1"/>
              <a:t>Boltholder</a:t>
            </a:r>
            <a:r>
              <a:rPr lang="en-US" dirty="0"/>
              <a:t> as STL to ROS </a:t>
            </a:r>
            <a:r>
              <a:rPr lang="en-US" dirty="0" err="1"/>
              <a:t>Rviz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9687" t="8812" r="17229" b="28626"/>
          <a:stretch/>
        </p:blipFill>
        <p:spPr>
          <a:xfrm>
            <a:off x="3065929" y="1400639"/>
            <a:ext cx="5226425" cy="5457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3719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ROS as Spaghetti</a:t>
            </a:r>
          </a:p>
        </p:txBody>
      </p:sp>
      <p:pic>
        <p:nvPicPr>
          <p:cNvPr id="1026" name="Picture 2" descr="http://www.proun-game.com/Oogst3D/BLOG/Italian%20Food%20Coding%20Spaghetti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1816" y="1690688"/>
            <a:ext cx="6846277" cy="5257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83933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Simpler Real-time Control Architecture – </a:t>
            </a:r>
            <a:br>
              <a:rPr lang="en-US" dirty="0"/>
            </a:b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433754" y="2543908"/>
            <a:ext cx="11758246" cy="3540369"/>
            <a:chOff x="562707" y="2508739"/>
            <a:chExt cx="10908324" cy="2930769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200" y="2535454"/>
              <a:ext cx="10058400" cy="2809020"/>
            </a:xfrm>
            <a:prstGeom prst="rect">
              <a:avLst/>
            </a:prstGeom>
          </p:spPr>
        </p:pic>
        <p:sp>
          <p:nvSpPr>
            <p:cNvPr id="4" name="Oval 3"/>
            <p:cNvSpPr/>
            <p:nvPr/>
          </p:nvSpPr>
          <p:spPr>
            <a:xfrm>
              <a:off x="9108831" y="3235570"/>
              <a:ext cx="2362200" cy="1125416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/>
            <p:cNvSpPr/>
            <p:nvPr/>
          </p:nvSpPr>
          <p:spPr>
            <a:xfrm>
              <a:off x="562707" y="2508739"/>
              <a:ext cx="2555632" cy="1406770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38200" y="2637692"/>
              <a:ext cx="19512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Robot with gripper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9420315" y="3352800"/>
              <a:ext cx="20374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Bolt </a:t>
              </a:r>
              <a:r>
                <a:rPr lang="en-US" dirty="0" err="1"/>
                <a:t>Rviz</a:t>
              </a:r>
              <a:r>
                <a:rPr lang="en-US" dirty="0"/>
                <a:t> Simulation</a:t>
              </a:r>
            </a:p>
          </p:txBody>
        </p:sp>
        <p:sp>
          <p:nvSpPr>
            <p:cNvPr id="11" name="Oval 10"/>
            <p:cNvSpPr/>
            <p:nvPr/>
          </p:nvSpPr>
          <p:spPr>
            <a:xfrm>
              <a:off x="4589584" y="3636802"/>
              <a:ext cx="2555632" cy="1802706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920217" y="3757302"/>
              <a:ext cx="18943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ROS CRCL Package</a:t>
              </a:r>
            </a:p>
          </p:txBody>
        </p:sp>
        <p:sp>
          <p:nvSpPr>
            <p:cNvPr id="13" name="Oval 12"/>
            <p:cNvSpPr/>
            <p:nvPr/>
          </p:nvSpPr>
          <p:spPr>
            <a:xfrm>
              <a:off x="6864683" y="4280247"/>
              <a:ext cx="1833840" cy="515816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ectangle 14"/>
          <p:cNvSpPr/>
          <p:nvPr/>
        </p:nvSpPr>
        <p:spPr>
          <a:xfrm>
            <a:off x="433754" y="1773786"/>
            <a:ext cx="38709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u="sng" dirty="0"/>
              <a:t>Displayed with ROS </a:t>
            </a:r>
            <a:r>
              <a:rPr lang="en-US" sz="2400" u="sng" dirty="0" err="1"/>
              <a:t>rqt_graph</a:t>
            </a:r>
            <a:endParaRPr lang="en-US" sz="2400" u="sng" dirty="0"/>
          </a:p>
        </p:txBody>
      </p:sp>
      <p:sp>
        <p:nvSpPr>
          <p:cNvPr id="16" name="Rectangle 15"/>
          <p:cNvSpPr/>
          <p:nvPr/>
        </p:nvSpPr>
        <p:spPr>
          <a:xfrm>
            <a:off x="293287" y="6092979"/>
            <a:ext cx="1054250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Simpler - no ROS </a:t>
            </a:r>
            <a:r>
              <a:rPr lang="en-US" sz="2400" dirty="0" err="1"/>
              <a:t>moveit</a:t>
            </a:r>
            <a:r>
              <a:rPr lang="en-US" sz="2400" dirty="0"/>
              <a:t>, </a:t>
            </a:r>
            <a:r>
              <a:rPr lang="en-US" sz="2400" dirty="0" err="1"/>
              <a:t>joint_state_publisher</a:t>
            </a:r>
            <a:r>
              <a:rPr lang="en-US" sz="2400" dirty="0"/>
              <a:t> does arm and gripper joint updates </a:t>
            </a:r>
          </a:p>
        </p:txBody>
      </p:sp>
    </p:spTree>
    <p:extLst>
      <p:ext uri="{BB962C8B-B14F-4D97-AF65-F5344CB8AC3E}">
        <p14:creationId xmlns:p14="http://schemas.microsoft.com/office/powerpoint/2010/main" val="17724048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 diagram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793" y="1936873"/>
            <a:ext cx="11754414" cy="397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7194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10060</TotalTime>
  <Words>272</Words>
  <Application>Microsoft Office PowerPoint</Application>
  <PresentationFormat>Widescreen</PresentationFormat>
  <Paragraphs>120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helvetica</vt:lpstr>
      <vt:lpstr>Office Theme</vt:lpstr>
      <vt:lpstr>PowerPoint Presentation</vt:lpstr>
      <vt:lpstr>Added ROS Version Dependency via Github</vt:lpstr>
      <vt:lpstr>Added ROS Message Definitions via Github</vt:lpstr>
      <vt:lpstr>Added Gripper to Fanuc Robot in URDF – and Rviz display as byproduct</vt:lpstr>
      <vt:lpstr>Fanuc and Robotiq URDF</vt:lpstr>
      <vt:lpstr>Added Bolt and Boltholder as STL to ROS Rviz</vt:lpstr>
      <vt:lpstr>ROS as Spaghetti</vt:lpstr>
      <vt:lpstr>Simpler Real-time Control Architecture –  </vt:lpstr>
      <vt:lpstr>Block diagram</vt:lpstr>
      <vt:lpstr>Pose Data Type Spaghetti</vt:lpstr>
      <vt:lpstr>Rviz Bang-bang Simulation of Bolt placement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Michaloski, John L. (Fed)</dc:creator>
  <cp:lastModifiedBy>Michaloski, John L. (Fed)</cp:lastModifiedBy>
  <cp:revision>26</cp:revision>
  <cp:lastPrinted>2016-09-15T17:47:46Z</cp:lastPrinted>
  <dcterms:created xsi:type="dcterms:W3CDTF">2016-09-15T15:57:55Z</dcterms:created>
  <dcterms:modified xsi:type="dcterms:W3CDTF">2016-09-22T20:16:53Z</dcterms:modified>
</cp:coreProperties>
</file>